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1"/>
  </p:notesMasterIdLst>
  <p:sldIdLst>
    <p:sldId id="257" r:id="rId5"/>
    <p:sldId id="258" r:id="rId6"/>
    <p:sldId id="489" r:id="rId7"/>
    <p:sldId id="490" r:id="rId8"/>
    <p:sldId id="491" r:id="rId9"/>
    <p:sldId id="492" r:id="rId10"/>
  </p:sldIdLst>
  <p:sldSz cx="12192000" cy="6858000"/>
  <p:notesSz cx="6858000" cy="9144000"/>
  <p:embeddedFontLst>
    <p:embeddedFont>
      <p:font typeface="KoPubWorldDotum" panose="020B0600000101010101" charset="-127"/>
      <p:regular r:id="rId12"/>
      <p:bold r:id="rId13"/>
    </p:embeddedFont>
    <p:embeddedFont>
      <p:font typeface="KoPubWorldDotum_Pro Bold" panose="020B0600000101010101" charset="-127"/>
      <p:bold r:id="rId14"/>
    </p:embeddedFont>
    <p:embeddedFont>
      <p:font typeface="KoPubWorldDotum_Pro Light" panose="020B0600000101010101" charset="-127"/>
      <p:regular r:id="rId15"/>
    </p:embeddedFont>
    <p:embeddedFont>
      <p:font typeface="Forte" panose="03060902040502070203" pitchFamily="66" charset="0"/>
      <p:regular r:id="rId16"/>
    </p:embeddedFont>
    <p:embeddedFont>
      <p:font typeface="KoPubWorld돋움체 Bold" panose="00000800000000000000" pitchFamily="2" charset="-127"/>
      <p:bold r:id="rId17"/>
    </p:embeddedFont>
    <p:embeddedFont>
      <p:font typeface="KoPubWorld돋움체 Light" panose="00000300000000000000" pitchFamily="2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에스코어 드림 4 Regular" panose="020B0503030302020204" pitchFamily="34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성환" initials="김" lastIdx="1" clrIdx="0">
    <p:extLst>
      <p:ext uri="{19B8F6BF-5375-455C-9EA6-DF929625EA0E}">
        <p15:presenceInfo xmlns:p15="http://schemas.microsoft.com/office/powerpoint/2012/main" userId="김성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0C0"/>
    <a:srgbClr val="DF4542"/>
    <a:srgbClr val="FC5753"/>
    <a:srgbClr val="27AA35"/>
    <a:srgbClr val="33C748"/>
    <a:srgbClr val="DC9D33"/>
    <a:srgbClr val="FDBC40"/>
    <a:srgbClr val="282C34"/>
    <a:srgbClr val="FEC8C9"/>
    <a:srgbClr val="DAC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78F0DC-DE2E-47E0-805C-FB0A00E4D138}" v="11" dt="2021-02-12T10:39:51.4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12" autoAdjust="0"/>
    <p:restoredTop sz="95986"/>
  </p:normalViewPr>
  <p:slideViewPr>
    <p:cSldViewPr snapToGrid="0">
      <p:cViewPr varScale="1">
        <p:scale>
          <a:sx n="62" d="100"/>
          <a:sy n="62" d="100"/>
        </p:scale>
        <p:origin x="110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876A-F38B-435D-AAEE-E688C88B635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09A00-AAFF-445F-B3F0-45998C103C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1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739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053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992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09A00-AAFF-445F-B3F0-45998C103C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37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B6105-38E4-4100-A92A-021B2823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F574E2-7F4E-4A5E-AAD4-52343192D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06A734-65F0-427D-8445-C1E95366A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2A8D3D-ED80-4239-8A11-88765988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4AF428-F346-4402-B167-112EA844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10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DF2F3-4F85-457F-A3E2-5237467E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F4E94D-87E4-464E-A087-F679F103D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FCF0FE-CFDF-4CBA-A7B7-933B6A2AB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07D7-E00B-4B14-B00C-A33DC05A8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9B1242-BDCD-4616-BC70-C4F629458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08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3E12B5-B518-4299-BED1-BA225BF86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852F85-6E25-4BBF-99AC-4B003A8BC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4C6389-B674-462B-A1BB-792D03764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52C4C-EAAF-4A57-BD4C-A6CD7BF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A73078-5D6F-47F6-B739-5FE9A0D50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256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040E8-0D5D-42F9-9286-1B9E0EAB1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75977C-2C93-4B88-8ED2-C7EF2D85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88E6EE-DD96-44A3-AB17-1DE2F7D6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EEEE2F-4D8E-4FB0-BC98-3542A2F7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6A3901-42AB-4F0C-957B-E0F4230F9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765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4B7935-A054-4FEB-B11C-8E279AE4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FAF2B0-768C-4E0E-80E9-8F6C9B217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E625D6-741C-4502-9BCB-9E72A22BC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7239BE-1131-4896-A223-856D3AE5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1842AE-2170-40DE-A765-FF3CCE10C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01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0AC5A-F7B7-4AD9-828C-940FC2DB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79710F-71A3-4711-B492-2DB973B8C2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095319-F48C-49D0-9828-61E455AA7A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F4D41A-FB32-4E2D-9B56-9BDBF0E9A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E17EB6-D1B9-45AC-B64A-8F11C671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B7B02F-DE88-4F2E-8E80-04442E6C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70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18330-7EB1-44DE-8C98-408FE6960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B86FB8-FA40-4525-A9AA-F9ED3C716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FB9C4E-C9A3-4243-B876-65DA94272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FF97D9-BF3A-4F41-84E0-2ED54CDFC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588BDC5-D786-4420-AA94-3D19CF6F3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3477D8-3BCD-426C-9EBE-C3F5E75B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E85CC9-E584-4062-9C34-EC3E18F6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3B581B-DC23-4002-8C93-1A3D4A1C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9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1E4F3-58A9-4C43-87E0-AF50471B9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2038AA-4ED9-4BC0-85AC-C1973728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4B90A7-CE21-4F3A-BC7C-07715D222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55EE84-D938-40CB-BB7A-53BD623E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89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071BD9-42B8-4448-B545-E43B1BED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B575F5-D44C-4FED-9A9C-1FB5B255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B727F5-AAB1-4115-AC20-B153A58F4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952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55DC3-D155-4ABD-8CC7-9262DEE74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A4D21D-E67A-407A-BFEA-88CEF6D7C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C82BBB-B2EB-417E-B54A-C9C88D84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7871-19C6-432B-A582-E8D63E7EA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AADB5B0-688E-4A95-B3D1-8705C7A91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E9825F7-2A01-461C-97F5-29593E394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46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E5F97-A261-4F1D-9ABB-AE772350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AC1BA31-EF06-434A-A0FC-933773B12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2C90B9-C230-4D07-AD77-79672E1DB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928A398-8255-4FAD-A611-534B7A40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CE1ADA-FE7C-4C29-83FF-50D99320B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E80D2-4E74-47CA-9BDD-6A6B7010E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23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4B2A98-A88C-4297-928E-A3B7DF5F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9E3801-5737-4AAB-82EC-3D2AD113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7FCB2-4310-41AA-8AC1-E0D1E85D8B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34A68-7784-458F-803C-FB8D89CC18AD}" type="datetimeFigureOut">
              <a:rPr lang="ko-KR" altLang="en-US" smtClean="0"/>
              <a:t>2021-07-17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401530-406A-4B60-9070-8F1271556D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99B4A4-6179-43B2-B167-52F214F73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7B965-3907-41A5-BC7A-38B02CD597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66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822AE989-BA47-4962-9662-063793632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8"/>
          <a:stretch/>
        </p:blipFill>
        <p:spPr>
          <a:xfrm>
            <a:off x="1" y="0"/>
            <a:ext cx="7258754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D02EF61-DE5F-704B-8DFC-B0C004E4CDD1}"/>
              </a:ext>
            </a:extLst>
          </p:cNvPr>
          <p:cNvSpPr/>
          <p:nvPr/>
        </p:nvSpPr>
        <p:spPr>
          <a:xfrm rot="18118660">
            <a:off x="3710315" y="259767"/>
            <a:ext cx="11137436" cy="84048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F1406B4-E36E-D74F-8E16-9B0FFB653ED3}"/>
              </a:ext>
            </a:extLst>
          </p:cNvPr>
          <p:cNvGrpSpPr/>
          <p:nvPr/>
        </p:nvGrpSpPr>
        <p:grpSpPr>
          <a:xfrm>
            <a:off x="6219047" y="2362430"/>
            <a:ext cx="5439553" cy="3047706"/>
            <a:chOff x="6219047" y="2414945"/>
            <a:chExt cx="5439553" cy="304770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3E50B9-FC8F-7E4D-B445-23ACB3901EE9}"/>
                </a:ext>
              </a:extLst>
            </p:cNvPr>
            <p:cNvSpPr txBox="1"/>
            <p:nvPr/>
          </p:nvSpPr>
          <p:spPr>
            <a:xfrm>
              <a:off x="7041068" y="4754765"/>
              <a:ext cx="45982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Hands-On Machine Learning</a:t>
              </a:r>
            </a:p>
            <a:p>
              <a:pPr algn="r"/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with Scikit-Learn, </a:t>
              </a:r>
              <a:r>
                <a:rPr kumimoji="1" lang="en-US" altLang="en-US" sz="2000" dirty="0" err="1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Keras</a:t>
              </a:r>
              <a:r>
                <a:rPr kumimoji="1" lang="en-US" altLang="en-US" sz="2000" dirty="0">
                  <a:solidFill>
                    <a:schemeClr val="bg1">
                      <a:lumMod val="50000"/>
                    </a:schemeClr>
                  </a:solidFill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rPr>
                <a:t> &amp; TensorFlow</a:t>
              </a:r>
              <a:endParaRPr kumimoji="1" lang="ko-Kore-KR" altLang="en-US" sz="2000" dirty="0">
                <a:solidFill>
                  <a:schemeClr val="bg1">
                    <a:lumMod val="50000"/>
                  </a:schemeClr>
                </a:solidFill>
                <a:latin typeface="KoPubWorldDotum_Pro Light" pitchFamily="2" charset="-127"/>
                <a:ea typeface="KoPubWorldDotum_Pro Light" pitchFamily="2" charset="-127"/>
                <a:cs typeface="KoPubWorldDotum_Pro Light" pitchFamily="2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BE62F153-6D7E-A64C-A11C-1E2996A7C634}"/>
                </a:ext>
              </a:extLst>
            </p:cNvPr>
            <p:cNvGrpSpPr/>
            <p:nvPr/>
          </p:nvGrpSpPr>
          <p:grpSpPr>
            <a:xfrm>
              <a:off x="6219047" y="2414945"/>
              <a:ext cx="5439553" cy="2277546"/>
              <a:chOff x="6219047" y="2683103"/>
              <a:chExt cx="5439553" cy="2277546"/>
            </a:xfrm>
          </p:grpSpPr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47662457-B929-5142-B2E7-C4AFF12D732A}"/>
                  </a:ext>
                </a:extLst>
              </p:cNvPr>
              <p:cNvSpPr txBox="1"/>
              <p:nvPr/>
            </p:nvSpPr>
            <p:spPr>
              <a:xfrm>
                <a:off x="7857046" y="4006542"/>
                <a:ext cx="3801554" cy="95410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8.   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차원 축소</a:t>
                </a:r>
                <a:endParaRPr kumimoji="1" lang="en-US" altLang="ko-KR" sz="2800" b="1" dirty="0">
                  <a:latin typeface="KoPubWorldDotum_Pro Light" pitchFamily="2" charset="-127"/>
                  <a:ea typeface="KoPubWorldDotum_Pro Light" pitchFamily="2" charset="-127"/>
                  <a:cs typeface="KoPubWorldDotum_Pro Light" pitchFamily="2" charset="-127"/>
                </a:endParaRPr>
              </a:p>
              <a:p>
                <a:pPr algn="r"/>
                <a:r>
                  <a:rPr kumimoji="1" lang="en-US" altLang="ko-KR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Chapter 9. </a:t>
                </a:r>
                <a:r>
                  <a:rPr kumimoji="1" lang="ko-KR" altLang="en-US" sz="2800" b="1" dirty="0">
                    <a:latin typeface="KoPubWorldDotum_Pro Light" pitchFamily="2" charset="-127"/>
                    <a:ea typeface="KoPubWorldDotum_Pro Light" pitchFamily="2" charset="-127"/>
                    <a:cs typeface="KoPubWorldDotum_Pro Light" pitchFamily="2" charset="-127"/>
                  </a:rPr>
                  <a:t>비지도 학습</a:t>
                </a:r>
                <a:endParaRPr kumimoji="1" lang="en-US" altLang="ko-KR" sz="2800" b="1" dirty="0">
                  <a:latin typeface="KoPubWorldDotum" pitchFamily="2" charset="-127"/>
                  <a:ea typeface="KoPubWorldDotum" pitchFamily="2" charset="-127"/>
                  <a:cs typeface="KoPubWorldDotum" pitchFamily="2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CF01FFD-A432-BF4F-8D8C-883205F6D44F}"/>
                  </a:ext>
                </a:extLst>
              </p:cNvPr>
              <p:cNvSpPr txBox="1"/>
              <p:nvPr/>
            </p:nvSpPr>
            <p:spPr>
              <a:xfrm>
                <a:off x="6219047" y="2683103"/>
                <a:ext cx="5420266" cy="13234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kumimoji="1" lang="en-US" altLang="en-US" sz="8000" b="1" dirty="0">
                    <a:latin typeface="Forte" panose="03060902040502070203" pitchFamily="66" charset="0"/>
                    <a:ea typeface="Xingkai SC" panose="02010600040101010101" pitchFamily="2" charset="-122"/>
                    <a:cs typeface="KoPubWorldDotum_Pro Bold" pitchFamily="2" charset="-127"/>
                  </a:rPr>
                  <a:t>HAI Lecture</a:t>
                </a:r>
                <a:endParaRPr kumimoji="1" lang="ko-Kore-KR" altLang="en-US" sz="8000" b="1" dirty="0">
                  <a:latin typeface="Forte" panose="03060902040502070203" pitchFamily="66" charset="0"/>
                  <a:ea typeface="KoPubWorldDotum_Pro Bold" pitchFamily="2" charset="-127"/>
                  <a:cs typeface="KoPubWorldDotum_Pro Bold" pitchFamily="2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5827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695ABC2-81A7-43CE-98FF-67561A4148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5664"/>
          <a:stretch/>
        </p:blipFill>
        <p:spPr>
          <a:xfrm>
            <a:off x="7564504" y="0"/>
            <a:ext cx="4627495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F15D3B81-7419-8B45-B238-88614EE327DD}"/>
              </a:ext>
            </a:extLst>
          </p:cNvPr>
          <p:cNvGrpSpPr/>
          <p:nvPr/>
        </p:nvGrpSpPr>
        <p:grpSpPr>
          <a:xfrm>
            <a:off x="1311153" y="1231433"/>
            <a:ext cx="4746608" cy="4395133"/>
            <a:chOff x="593574" y="850681"/>
            <a:chExt cx="4746608" cy="43951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914688D-6F07-9F40-8196-D7F15E4679DD}"/>
                </a:ext>
              </a:extLst>
            </p:cNvPr>
            <p:cNvSpPr txBox="1"/>
            <p:nvPr/>
          </p:nvSpPr>
          <p:spPr>
            <a:xfrm>
              <a:off x="718404" y="860344"/>
              <a:ext cx="28504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1.1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머신러닝이란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9B030700-7EB9-A242-B00A-22695CA1CC87}"/>
                </a:ext>
              </a:extLst>
            </p:cNvPr>
            <p:cNvSpPr/>
            <p:nvPr/>
          </p:nvSpPr>
          <p:spPr>
            <a:xfrm>
              <a:off x="593574" y="850681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D6BF6C0-CC04-6246-8536-C812A49B878D}"/>
                </a:ext>
              </a:extLst>
            </p:cNvPr>
            <p:cNvSpPr txBox="1"/>
            <p:nvPr/>
          </p:nvSpPr>
          <p:spPr>
            <a:xfrm>
              <a:off x="718404" y="1642574"/>
              <a:ext cx="46217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1.2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왜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머신러닝을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사용하는가</a:t>
              </a:r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?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E9A15BE-CC1D-9C4B-8BDF-EA4BB4601CD7}"/>
                </a:ext>
              </a:extLst>
            </p:cNvPr>
            <p:cNvSpPr/>
            <p:nvPr/>
          </p:nvSpPr>
          <p:spPr>
            <a:xfrm>
              <a:off x="593574" y="1639564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2217EBA-D35A-BC49-B02D-A8CEEFBC65AD}"/>
                </a:ext>
              </a:extLst>
            </p:cNvPr>
            <p:cNvSpPr txBox="1"/>
            <p:nvPr/>
          </p:nvSpPr>
          <p:spPr>
            <a:xfrm>
              <a:off x="718404" y="3207034"/>
              <a:ext cx="41344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1.4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시스템의 종류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EBC2A4A-B497-F444-B4E0-15E96F036847}"/>
                </a:ext>
              </a:extLst>
            </p:cNvPr>
            <p:cNvSpPr/>
            <p:nvPr/>
          </p:nvSpPr>
          <p:spPr>
            <a:xfrm>
              <a:off x="593574" y="320703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3811D2A-667B-6E40-AD93-0D6BB93DDD95}"/>
                </a:ext>
              </a:extLst>
            </p:cNvPr>
            <p:cNvSpPr txBox="1"/>
            <p:nvPr/>
          </p:nvSpPr>
          <p:spPr>
            <a:xfrm>
              <a:off x="718404" y="3989264"/>
              <a:ext cx="455124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1.5 </a:t>
              </a:r>
              <a:r>
                <a:rPr lang="ko-KR" altLang="en-US" sz="2800" b="1" dirty="0" err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머신러닝의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 주요 도전 과제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00DBEFD8-947F-1149-A622-62F60EA8FF50}"/>
                </a:ext>
              </a:extLst>
            </p:cNvPr>
            <p:cNvSpPr/>
            <p:nvPr/>
          </p:nvSpPr>
          <p:spPr>
            <a:xfrm>
              <a:off x="593574" y="398630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46AE9BA-4357-4DA9-8B36-F39731737C48}"/>
                </a:ext>
              </a:extLst>
            </p:cNvPr>
            <p:cNvSpPr txBox="1"/>
            <p:nvPr/>
          </p:nvSpPr>
          <p:spPr>
            <a:xfrm>
              <a:off x="718404" y="2424804"/>
              <a:ext cx="34050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1.3 </a:t>
              </a:r>
              <a:r>
                <a:rPr lang="ko-KR" altLang="en-US" sz="2800" b="1" dirty="0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애플리케이션 사례</a:t>
              </a:r>
              <a:endParaRPr lang="en-US" altLang="ko-KR" sz="2800" b="1" dirty="0">
                <a:solidFill>
                  <a:srgbClr val="0070C0"/>
                </a:solidFill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6FD547F-2F8D-46C8-AE2C-A4FE6545DD5E}"/>
                </a:ext>
              </a:extLst>
            </p:cNvPr>
            <p:cNvSpPr/>
            <p:nvPr/>
          </p:nvSpPr>
          <p:spPr>
            <a:xfrm>
              <a:off x="593574" y="2424805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A5B12C-8897-44BC-BB55-96B4F238D3E5}"/>
                </a:ext>
              </a:extLst>
            </p:cNvPr>
            <p:cNvSpPr txBox="1"/>
            <p:nvPr/>
          </p:nvSpPr>
          <p:spPr>
            <a:xfrm>
              <a:off x="718404" y="4722594"/>
              <a:ext cx="27799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1.6 </a:t>
              </a:r>
              <a:r>
                <a:rPr lang="ko-KR" altLang="en-US" sz="2800" b="1">
                  <a:solidFill>
                    <a:srgbClr val="0070C0"/>
                  </a:solidFill>
                  <a:latin typeface="KoPubWorldDotum_Pro Bold" panose="00000800000000000000" pitchFamily="50" charset="-127"/>
                  <a:ea typeface="KoPubWorldDotum_Pro Bold" panose="00000800000000000000" pitchFamily="50" charset="-127"/>
                  <a:cs typeface="KoPubWorldDotum_Pro Bold" panose="00000800000000000000" pitchFamily="50" charset="-127"/>
                </a:rPr>
                <a:t>테스트와 검증</a:t>
              </a:r>
              <a:endParaRPr lang="ko-KR" altLang="en-US" sz="2800" b="1" dirty="0">
                <a:latin typeface="KoPubWorldDotum_Pro Bold" panose="00000800000000000000" pitchFamily="50" charset="-127"/>
                <a:ea typeface="KoPubWorldDotum_Pro Bold" panose="00000800000000000000" pitchFamily="50" charset="-127"/>
                <a:cs typeface="KoPubWorldDotum_Pro Bold" panose="00000800000000000000" pitchFamily="50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380EF5A-77B0-4BFF-B796-0FE7C4E01518}"/>
                </a:ext>
              </a:extLst>
            </p:cNvPr>
            <p:cNvSpPr/>
            <p:nvPr/>
          </p:nvSpPr>
          <p:spPr>
            <a:xfrm>
              <a:off x="593574" y="4719630"/>
              <a:ext cx="42922" cy="477284"/>
            </a:xfrm>
            <a:prstGeom prst="rect">
              <a:avLst/>
            </a:prstGeom>
            <a:solidFill>
              <a:srgbClr val="13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D748083-3EDB-E946-9C16-BABD561DC676}"/>
              </a:ext>
            </a:extLst>
          </p:cNvPr>
          <p:cNvSpPr txBox="1"/>
          <p:nvPr/>
        </p:nvSpPr>
        <p:spPr>
          <a:xfrm>
            <a:off x="8685954" y="2944136"/>
            <a:ext cx="24400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6000" b="1" dirty="0">
                <a:solidFill>
                  <a:schemeClr val="bg1"/>
                </a:solidFill>
                <a:latin typeface="KoPubWorldDotum_Pro Bold" pitchFamily="2" charset="-127"/>
                <a:ea typeface="KoPubWorldDotum_Pro Bold" pitchFamily="2" charset="-127"/>
                <a:cs typeface="KoPubWorldDotum_Pro Bold" pitchFamily="2" charset="-127"/>
              </a:rPr>
              <a:t>INDEX</a:t>
            </a:r>
            <a:endParaRPr kumimoji="1" lang="ko-Kore-KR" altLang="en-US" sz="6000" b="1" dirty="0">
              <a:solidFill>
                <a:schemeClr val="bg1"/>
              </a:solidFill>
              <a:latin typeface="KoPubWorldDotum_Pro Bold" pitchFamily="2" charset="-127"/>
              <a:ea typeface="KoPubWorldDotum_Pro Bold" pitchFamily="2" charset="-127"/>
              <a:cs typeface="KoPubWorldDotum_Pro Bold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EC487-5248-4B9D-B3A8-3F65CEE2ADEF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674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4753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8.1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차원의 저주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2800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훈련 샘플 각각이 매우 많은 수의 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를 가지고 있는 경우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훈련의 속도를 더디게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좋은 솔루션을 찾기 어렵게 만든다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해결책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: feature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의 수를 줄여 가능한 범위로 변경할 수 있다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가지 접근방법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투영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(projection) /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매니폴드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학습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(manifold learning)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6C9FA1C-4756-41D3-9109-81DE472AD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461" y="3831294"/>
            <a:ext cx="8087854" cy="293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49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이진 분류기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3354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이진 분류기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(binary classifier)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두 개의 클래스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(class)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 구분할 수 있는 분류 시스템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e.g. </a:t>
            </a:r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스팸메일 감지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MNIST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에서 </a:t>
            </a:r>
            <a:r>
              <a:rPr lang="en-US" altLang="ko-KR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5</a:t>
            </a:r>
            <a:r>
              <a:rPr lang="ko-KR" altLang="en-US" sz="2400" u="sng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인지의 여부 판단</a:t>
            </a:r>
            <a:endParaRPr lang="en-US" altLang="ko-KR" sz="2400" u="sng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STEP1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타깃 벡터 만들기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 ‘5’ vs. ‘5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아님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’</a:t>
            </a:r>
            <a:endParaRPr lang="ko-KR" alt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F859ADE-CA1A-4F0D-B602-6F2CF72BDD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0" t="21325" r="3150" b="-2608"/>
          <a:stretch/>
        </p:blipFill>
        <p:spPr>
          <a:xfrm>
            <a:off x="881974" y="4607994"/>
            <a:ext cx="10260672" cy="7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935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3207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3.2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이진 분류기 훈련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분류 모델 선택 후 훈련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Scikit-Learn  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SGDClassifier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클래스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* SGD: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확률적 경사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하강법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(Stochastic Gradient Descent)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- 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무작위성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(randomness)”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기본 원리로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=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확률적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 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random_state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고정시키고 실행을 반복해보세요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 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random_state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변화시켜 보세요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CE187B-AC57-4A29-95AC-48251F7680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585"/>
          <a:stretch/>
        </p:blipFill>
        <p:spPr>
          <a:xfrm>
            <a:off x="971175" y="2866299"/>
            <a:ext cx="7152806" cy="138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726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C01133-E754-42B0-8E46-4A8BA40051E8}"/>
              </a:ext>
            </a:extLst>
          </p:cNvPr>
          <p:cNvSpPr txBox="1"/>
          <p:nvPr/>
        </p:nvSpPr>
        <p:spPr>
          <a:xfrm>
            <a:off x="881973" y="494874"/>
            <a:ext cx="21611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3.3 </a:t>
            </a:r>
            <a:r>
              <a:rPr lang="ko-KR" altLang="en-US" sz="2800" b="1" dirty="0">
                <a:solidFill>
                  <a:srgbClr val="0070C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성능 측정</a:t>
            </a:r>
            <a:endParaRPr lang="ko-KR" altLang="en-US" sz="28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05A11C-6CB4-5443-B4EA-C6942557DACE}"/>
              </a:ext>
            </a:extLst>
          </p:cNvPr>
          <p:cNvSpPr/>
          <p:nvPr/>
        </p:nvSpPr>
        <p:spPr>
          <a:xfrm>
            <a:off x="777240" y="494874"/>
            <a:ext cx="45719" cy="464868"/>
          </a:xfrm>
          <a:prstGeom prst="rect">
            <a:avLst/>
          </a:prstGeom>
          <a:solidFill>
            <a:srgbClr val="13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F0BD1-08DB-497D-9CD6-6B4FBF587BA6}"/>
              </a:ext>
            </a:extLst>
          </p:cNvPr>
          <p:cNvSpPr txBox="1"/>
          <p:nvPr/>
        </p:nvSpPr>
        <p:spPr>
          <a:xfrm>
            <a:off x="138896" y="6488404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1370C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</a:t>
            </a:r>
            <a:r>
              <a:rPr lang="en-US" altLang="ko-KR" sz="1200" b="1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AI 2021</a:t>
            </a:r>
            <a:endParaRPr lang="ko-KR" altLang="en-US" sz="1200" b="1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AF2EB-B6A9-425C-8135-6D02C7BBA267}"/>
              </a:ext>
            </a:extLst>
          </p:cNvPr>
          <p:cNvSpPr txBox="1"/>
          <p:nvPr/>
        </p:nvSpPr>
        <p:spPr>
          <a:xfrm>
            <a:off x="670603" y="1095875"/>
            <a:ext cx="10646896" cy="5016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STEP2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: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분류 모델 선택 후 훈련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	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in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Scikit-Learn   </a:t>
            </a:r>
            <a:r>
              <a:rPr lang="en-US" altLang="ko-KR" sz="2400" dirty="0" err="1">
                <a:highlight>
                  <a:srgbClr val="C0C0C0"/>
                </a:highlight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SGDClassifier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클래스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* SGD: 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확률적 경사 </a:t>
            </a:r>
            <a:r>
              <a:rPr lang="ko-KR" altLang="en-US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하강법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(Stochastic Gradient Descent)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- “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무작위성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(randomness)”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기본 원리로 사용한다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=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 확률적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 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random_state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고정시키고 실행을 반복해보세요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	  </a:t>
            </a:r>
            <a:r>
              <a:rPr lang="en-US" altLang="ko-KR" sz="24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random_state</a:t>
            </a:r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를 변화시켜 보세요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sym typeface="Wingdings" panose="05000000000000000000" pitchFamily="2" charset="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6CE187B-AC57-4A29-95AC-48251F7680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585"/>
          <a:stretch/>
        </p:blipFill>
        <p:spPr>
          <a:xfrm>
            <a:off x="971175" y="2866299"/>
            <a:ext cx="7152806" cy="138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94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55FE3C5C83AB848BD135873FA70A6E2" ma:contentTypeVersion="30" ma:contentTypeDescription="새 문서를 만듭니다." ma:contentTypeScope="" ma:versionID="371f2621a5c4781b0c2d0d31a12eea45">
  <xsd:schema xmlns:xsd="http://www.w3.org/2001/XMLSchema" xmlns:xs="http://www.w3.org/2001/XMLSchema" xmlns:p="http://schemas.microsoft.com/office/2006/metadata/properties" xmlns:ns3="aa8a4e01-c35c-4b83-a5f2-ad7948fd9ffa" targetNamespace="http://schemas.microsoft.com/office/2006/metadata/properties" ma:root="true" ma:fieldsID="2730e2be1e0c143e1260b6ebd31ac83c" ns3:_="">
    <xsd:import namespace="aa8a4e01-c35c-4b83-a5f2-ad7948fd9ff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3:Leaders" minOccurs="0"/>
                <xsd:element ref="ns3:Members" minOccurs="0"/>
                <xsd:element ref="ns3:Member_Groups" minOccurs="0"/>
                <xsd:element ref="ns3:Invited_Leaders" minOccurs="0"/>
                <xsd:element ref="ns3:Invited_Members" minOccurs="0"/>
                <xsd:element ref="ns3:Has_Leaders_Only_SectionGroup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8a4e01-c35c-4b83-a5f2-ad7948fd9f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Leaders" ma:index="30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31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32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Leaders" ma:index="33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34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Has_Leaders_Only_SectionGroup" ma:index="35" nillable="true" ma:displayName="Has Leaders Only SectionGroup" ma:internalName="Has_Leaders_Only_SectionGroup">
      <xsd:simpleType>
        <xsd:restriction base="dms:Boolean"/>
      </xsd:simpleType>
    </xsd:element>
    <xsd:element name="MediaServiceAutoKeyPoints" ma:index="3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3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elf_Registration_Enabled xmlns="aa8a4e01-c35c-4b83-a5f2-ad7948fd9ffa" xsi:nil="true"/>
    <Has_Leaders_Only_SectionGroup xmlns="aa8a4e01-c35c-4b83-a5f2-ad7948fd9ffa" xsi:nil="true"/>
    <Student_Groups xmlns="aa8a4e01-c35c-4b83-a5f2-ad7948fd9ffa">
      <UserInfo>
        <DisplayName/>
        <AccountId xsi:nil="true"/>
        <AccountType/>
      </UserInfo>
    </Student_Groups>
    <Distribution_Groups xmlns="aa8a4e01-c35c-4b83-a5f2-ad7948fd9ffa" xsi:nil="true"/>
    <LMS_Mappings xmlns="aa8a4e01-c35c-4b83-a5f2-ad7948fd9ffa" xsi:nil="true"/>
    <Has_Teacher_Only_SectionGroup xmlns="aa8a4e01-c35c-4b83-a5f2-ad7948fd9ffa" xsi:nil="true"/>
    <Member_Groups xmlns="aa8a4e01-c35c-4b83-a5f2-ad7948fd9ffa">
      <UserInfo>
        <DisplayName/>
        <AccountId xsi:nil="true"/>
        <AccountType/>
      </UserInfo>
    </Member_Groups>
    <CultureName xmlns="aa8a4e01-c35c-4b83-a5f2-ad7948fd9ffa" xsi:nil="true"/>
    <Leaders xmlns="aa8a4e01-c35c-4b83-a5f2-ad7948fd9ffa">
      <UserInfo>
        <DisplayName/>
        <AccountId xsi:nil="true"/>
        <AccountType/>
      </UserInfo>
    </Leaders>
    <Invited_Teachers xmlns="aa8a4e01-c35c-4b83-a5f2-ad7948fd9ffa" xsi:nil="true"/>
    <Invited_Students xmlns="aa8a4e01-c35c-4b83-a5f2-ad7948fd9ffa" xsi:nil="true"/>
    <Invited_Leaders xmlns="aa8a4e01-c35c-4b83-a5f2-ad7948fd9ffa" xsi:nil="true"/>
    <Invited_Members xmlns="aa8a4e01-c35c-4b83-a5f2-ad7948fd9ffa" xsi:nil="true"/>
    <Templates xmlns="aa8a4e01-c35c-4b83-a5f2-ad7948fd9ffa" xsi:nil="true"/>
    <Members xmlns="aa8a4e01-c35c-4b83-a5f2-ad7948fd9ffa">
      <UserInfo>
        <DisplayName/>
        <AccountId xsi:nil="true"/>
        <AccountType/>
      </UserInfo>
    </Members>
    <FolderType xmlns="aa8a4e01-c35c-4b83-a5f2-ad7948fd9ffa" xsi:nil="true"/>
    <Teachers xmlns="aa8a4e01-c35c-4b83-a5f2-ad7948fd9ffa">
      <UserInfo>
        <DisplayName/>
        <AccountId xsi:nil="true"/>
        <AccountType/>
      </UserInfo>
    </Teachers>
    <TeamsChannelId xmlns="aa8a4e01-c35c-4b83-a5f2-ad7948fd9ffa" xsi:nil="true"/>
    <Is_Collaboration_Space_Locked xmlns="aa8a4e01-c35c-4b83-a5f2-ad7948fd9ffa" xsi:nil="true"/>
    <Math_Settings xmlns="aa8a4e01-c35c-4b83-a5f2-ad7948fd9ffa" xsi:nil="true"/>
    <Owner xmlns="aa8a4e01-c35c-4b83-a5f2-ad7948fd9ffa">
      <UserInfo>
        <DisplayName/>
        <AccountId xsi:nil="true"/>
        <AccountType/>
      </UserInfo>
    </Owner>
    <IsNotebookLocked xmlns="aa8a4e01-c35c-4b83-a5f2-ad7948fd9ffa" xsi:nil="true"/>
    <DefaultSectionNames xmlns="aa8a4e01-c35c-4b83-a5f2-ad7948fd9ffa" xsi:nil="true"/>
    <NotebookType xmlns="aa8a4e01-c35c-4b83-a5f2-ad7948fd9ffa" xsi:nil="true"/>
    <Students xmlns="aa8a4e01-c35c-4b83-a5f2-ad7948fd9ffa">
      <UserInfo>
        <DisplayName/>
        <AccountId xsi:nil="true"/>
        <AccountType/>
      </UserInfo>
    </Students>
    <AppVersion xmlns="aa8a4e01-c35c-4b83-a5f2-ad7948fd9ff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F50C2-6925-48C1-93E8-E8BC586DC5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8a4e01-c35c-4b83-a5f2-ad7948fd9f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2EB6D1-0B93-4C8F-9C1E-72705619C963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aa8a4e01-c35c-4b83-a5f2-ad7948fd9ff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BC0237-8AFF-42A1-871F-7EA672FF4C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3190</TotalTime>
  <Words>287</Words>
  <Application>Microsoft Office PowerPoint</Application>
  <PresentationFormat>와이드스크린</PresentationFormat>
  <Paragraphs>54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7" baseType="lpstr">
      <vt:lpstr>KoPubWorld돋움체 Bold</vt:lpstr>
      <vt:lpstr>맑은 고딕</vt:lpstr>
      <vt:lpstr>Wingdings</vt:lpstr>
      <vt:lpstr>KoPubWorld돋움체 Light</vt:lpstr>
      <vt:lpstr>Forte</vt:lpstr>
      <vt:lpstr>에스코어 드림 4 Regular</vt:lpstr>
      <vt:lpstr>KoPubWorldDotum_Pro Light</vt:lpstr>
      <vt:lpstr>Arial</vt:lpstr>
      <vt:lpstr>KoPubWorldDotum_Pro Bold</vt:lpstr>
      <vt:lpstr>KoPubWorldDotum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김성환</dc:creator>
  <cp:lastModifiedBy>최 가온</cp:lastModifiedBy>
  <cp:revision>82</cp:revision>
  <dcterms:created xsi:type="dcterms:W3CDTF">2019-09-24T13:38:54Z</dcterms:created>
  <dcterms:modified xsi:type="dcterms:W3CDTF">2021-07-17T05:18:48Z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0x010100A55FE3C5C83AB848BD135873FA70A6E2</vt:lpwstr>
  </property>
</Properties>
</file>

<file path=docProps/thumbnail.jpeg>
</file>